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57" r:id="rId2"/>
    <p:sldId id="454" r:id="rId3"/>
    <p:sldId id="442" r:id="rId4"/>
    <p:sldId id="423" r:id="rId5"/>
    <p:sldId id="443" r:id="rId6"/>
    <p:sldId id="426" r:id="rId7"/>
    <p:sldId id="427" r:id="rId8"/>
    <p:sldId id="439" r:id="rId9"/>
    <p:sldId id="445" r:id="rId10"/>
    <p:sldId id="440" r:id="rId11"/>
    <p:sldId id="451" r:id="rId12"/>
    <p:sldId id="446" r:id="rId13"/>
    <p:sldId id="452" r:id="rId14"/>
    <p:sldId id="447" r:id="rId15"/>
    <p:sldId id="448" r:id="rId16"/>
    <p:sldId id="453" r:id="rId17"/>
    <p:sldId id="455" r:id="rId18"/>
    <p:sldId id="459" r:id="rId19"/>
    <p:sldId id="460" r:id="rId20"/>
    <p:sldId id="456" r:id="rId21"/>
    <p:sldId id="458" r:id="rId22"/>
    <p:sldId id="457" r:id="rId23"/>
    <p:sldId id="461" r:id="rId24"/>
    <p:sldId id="462" r:id="rId25"/>
    <p:sldId id="424" r:id="rId26"/>
    <p:sldId id="425" r:id="rId27"/>
    <p:sldId id="44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65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75BA2-54D3-3E4F-9D2A-86ABF69FCF28}" type="datetimeFigureOut">
              <a:rPr lang="en-US" smtClean="0"/>
              <a:t>10/6/21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AFB08E-3F2D-8742-A5CF-ED2C61999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923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4AA4F1-E60E-ED49-8C20-82C5C22F290D}" type="datetime1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891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76008-4EAC-D34C-B1EB-04DA1310F40F}" type="datetime1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2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29ADC1-8B12-034F-A960-24F99F4EC07D}" type="datetime1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37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0746"/>
            <a:ext cx="10972800" cy="38454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D2A092-D95B-2F45-9AE1-6EFCF7AE7B47}" type="datetime1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258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8075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B8BFC1-C5A3-FC42-B47E-2330D93F4E7B}" type="datetime1">
              <a:rPr lang="en-US" smtClean="0"/>
              <a:t>10/6/21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914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582718-A77B-9048-9272-D0B6D7D4EB49}" type="datetime1">
              <a:rPr lang="en-US" smtClean="0"/>
              <a:t>10/6/21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75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867339"/>
            <a:ext cx="10972800" cy="10683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F29A29-DE41-AE44-84CD-E2DC9D0A4AEF}" type="datetime1">
              <a:rPr lang="en-US" smtClean="0"/>
              <a:t>10/6/21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39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88F258-9F55-9A4A-8F7B-E6D573AE7D17}" type="datetime1">
              <a:rPr lang="en-US" smtClean="0"/>
              <a:t>10/6/21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004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0C9A10-6892-2C47-9186-E7C225E7EF67}" type="datetime1">
              <a:rPr lang="en-US" smtClean="0"/>
              <a:t>10/6/21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206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0F250-9D6A-4F4C-B5DC-E5BB3C55173B}" type="datetime1">
              <a:rPr lang="en-US" smtClean="0"/>
              <a:t>10/6/21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468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FAADB8-F38D-2C42-A4A0-2C734CD2343F}" type="datetime1">
              <a:rPr lang="en-US" smtClean="0"/>
              <a:t>10/6/21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39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29A14411-20DE-BF4C-B2EF-F03C6EB9FD11}" type="datetime1">
              <a:rPr lang="en-US" smtClean="0"/>
              <a:t>10/6/21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292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374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8C24-8575-8644-833E-593D27AC5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NE 591: Advanced Reactor Materials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87F49-5DA5-4E46-B793-DAB01862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2021</a:t>
            </a:r>
          </a:p>
          <a:p>
            <a:r>
              <a:rPr lang="en-US" dirty="0"/>
              <a:t>Dr. Benjamin Beeler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D87AF-F2E1-4B41-AF72-207662B13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E82176-A547-F94B-AC51-D6E9C882CB8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82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0440-CA42-0948-B10A-726A372FF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Protective coatings?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2C21A-31E0-A647-8166-C92CC179E9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It is not useful to apply a protective coating of, for example, an oxide layer on the structural material for the two following reasons: </a:t>
            </a:r>
          </a:p>
          <a:p>
            <a:pPr lvl="1"/>
            <a:r>
              <a:rPr lang="en-US" sz="2000" dirty="0"/>
              <a:t>although some oxides are relatively insoluble in the fluoride melt, most are readily dissolved</a:t>
            </a:r>
          </a:p>
          <a:p>
            <a:pPr lvl="1"/>
            <a:r>
              <a:rPr lang="en-US" sz="2000" dirty="0"/>
              <a:t>all oxides rapidly recrystallize</a:t>
            </a:r>
          </a:p>
          <a:p>
            <a:r>
              <a:rPr lang="en-US" sz="2400" dirty="0"/>
              <a:t>Oxide films on the surface of the alloy can be attacked by the fluoride melt</a:t>
            </a:r>
          </a:p>
          <a:p>
            <a:endParaRPr lang="en-US" sz="2533" dirty="0"/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AC7C0C-97EF-1645-8516-5148EFF72FE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The formed oxides (</a:t>
            </a:r>
            <a:r>
              <a:rPr lang="en-US" sz="2400" dirty="0" err="1"/>
              <a:t>BeO</a:t>
            </a:r>
            <a:r>
              <a:rPr lang="en-US" sz="2400" dirty="0"/>
              <a:t> below) typically don’t matter as long as they do not contain fissile elements</a:t>
            </a:r>
          </a:p>
          <a:p>
            <a:r>
              <a:rPr lang="en-US" sz="2400" dirty="0"/>
              <a:t>The formed fluorides are more important as they will act as oxidants of Cr in the alloy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A7BDA9-FA31-7A40-A45D-B66BFE69A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5310" y="4956584"/>
            <a:ext cx="3619500" cy="8255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90107-0B56-B349-9CC0-DA55F9182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654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329E9-A78D-9346-9E9B-9278758E0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Oxides and Impurities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6567-0330-4549-9DA7-94AD28227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968503"/>
            <a:ext cx="5642113" cy="4157663"/>
          </a:xfrm>
        </p:spPr>
        <p:txBody>
          <a:bodyPr/>
          <a:lstStyle/>
          <a:p>
            <a:r>
              <a:rPr lang="en-US" sz="2400" dirty="0"/>
              <a:t>Oxide films on the metal are dissolved, leading to cladding constituent fluorides</a:t>
            </a:r>
          </a:p>
          <a:p>
            <a:r>
              <a:rPr lang="en-US" sz="2400" dirty="0"/>
              <a:t>Other corrosion reactions are possible with solvent components</a:t>
            </a:r>
          </a:p>
          <a:p>
            <a:r>
              <a:rPr lang="en-US" sz="2400" dirty="0"/>
              <a:t>Such reactions can lead to rapid initial corrosion</a:t>
            </a:r>
          </a:p>
          <a:p>
            <a:r>
              <a:rPr lang="en-US" sz="2400" dirty="0"/>
              <a:t>These impurity reactions can be minimized by maintaining low impurity concentrations in the salt and on the alloy surfaces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843759-3BA6-9B45-A818-D9B21BBC6A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20445" y="2572527"/>
            <a:ext cx="2324100" cy="1384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B38A8D-125B-9844-96DB-14120D313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1745" y="4560855"/>
            <a:ext cx="1841500" cy="762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27B8E-2020-864D-A98A-3D93416B6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156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37291-12C7-AC4D-8CB7-3B18447D6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Dissolved Impurities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492FD-9565-5447-8B8B-DF4B4AA7FFF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In addition to impurities generated by reactions with oxides, impurities may result from incomplete removal of HF or of easily reducible fluorides during the salt purification</a:t>
            </a:r>
          </a:p>
          <a:p>
            <a:r>
              <a:rPr lang="en-US" sz="2400" dirty="0"/>
              <a:t>This is done by successive reactions with HF–H2 and H2</a:t>
            </a:r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53FF9-844E-5A4F-95A4-285EC0BE9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450" y="2828926"/>
            <a:ext cx="3771900" cy="889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1D7F4-78FA-F048-B25F-F3F9BCF52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11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960E8-3292-824E-A956-32F215D8C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Graphite Compatibility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955CB-2AD7-DF4B-8778-1DF326C8E2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Graphite does not react with molten fluoride mixtures of the type to be used in the MSR concepts</a:t>
            </a:r>
          </a:p>
          <a:p>
            <a:r>
              <a:rPr lang="en-US" sz="2400" dirty="0"/>
              <a:t>After carbon, borides and nitrides appear to be the most compatible nonmetallic materials</a:t>
            </a:r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103534-B572-6E4C-B9B5-80E488C830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Thermodynamic data suggest that the most likely reaction is:</a:t>
            </a:r>
          </a:p>
          <a:p>
            <a:endParaRPr lang="en-US" sz="2400" dirty="0"/>
          </a:p>
          <a:p>
            <a:r>
              <a:rPr lang="en-US" sz="2400" dirty="0"/>
              <a:t>but this should come to equilibrium at very low CF4 pressures</a:t>
            </a:r>
          </a:p>
          <a:p>
            <a:r>
              <a:rPr lang="en-US" sz="2400" dirty="0"/>
              <a:t>CF4 concentrations over graphite–salt systems maintained for long periods at elevated temperatures have been shown to be below the limit of detection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6192BF-6A2F-1148-90BE-2F06B8988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4608" y="2812774"/>
            <a:ext cx="2417841" cy="41357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4D474-92BC-FB49-9F8E-34826296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910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D3B41-1105-B443-B48A-1DDC09B36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Constituents of the Melt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6B2B4-C3BE-0440-B67D-A74455A120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968503"/>
            <a:ext cx="6486939" cy="4157663"/>
          </a:xfrm>
        </p:spPr>
        <p:txBody>
          <a:bodyPr/>
          <a:lstStyle/>
          <a:p>
            <a:r>
              <a:rPr lang="en-US" sz="2400" dirty="0"/>
              <a:t>The oxidation reaction of alloy components with UF4 has been suggested to play an important role in corrosion</a:t>
            </a:r>
          </a:p>
          <a:p>
            <a:r>
              <a:rPr lang="en-US" sz="2400" dirty="0"/>
              <a:t>The equation will define/buffer the electrochemical potential of the salt via the UF4/UF3 ratio</a:t>
            </a:r>
          </a:p>
          <a:p>
            <a:r>
              <a:rPr lang="en-US" sz="2400" dirty="0"/>
              <a:t>Based on reasonable estimations of the activity coefficients for the above reaction, the equilibrium concentration of CrF2 is of the order of 130–300 ppm for a fuel with 1% UF3 contained in Hastelloy-N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1A67D6-5E6A-0341-9FC3-2D72B5D2B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616" y="2404500"/>
            <a:ext cx="2578100" cy="7874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458DA-22FD-6341-9211-DB6D34CC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C85F61-ADA5-C040-A47E-78669A2C1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009" y="3351807"/>
            <a:ext cx="3597355" cy="271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869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DA4E2-B5AA-4742-86DE-631D94A62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Tellerium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68A89-07E7-A844-AD4A-D770E37593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588000" cy="4157663"/>
          </a:xfrm>
        </p:spPr>
        <p:txBody>
          <a:bodyPr/>
          <a:lstStyle/>
          <a:p>
            <a:r>
              <a:rPr lang="en-US" sz="2400" dirty="0"/>
              <a:t>When </a:t>
            </a:r>
            <a:r>
              <a:rPr lang="en-US" sz="2400" dirty="0" err="1"/>
              <a:t>Te</a:t>
            </a:r>
            <a:r>
              <a:rPr lang="en-US" sz="2400" dirty="0"/>
              <a:t> is present in the metallic form in the fuel, it corrodes Ni-based alloys and embrittles its surface grain boundaries</a:t>
            </a:r>
          </a:p>
          <a:p>
            <a:r>
              <a:rPr lang="en-US" sz="2400" dirty="0"/>
              <a:t>Embrittlement is a vital issue to consider because it can result in cracking of the structural materials</a:t>
            </a:r>
          </a:p>
          <a:p>
            <a:r>
              <a:rPr lang="en-US" sz="2400" dirty="0"/>
              <a:t>This intergranular embrittlement produced in Hastelloy-N can be significantly reduced by adding 1–2 </a:t>
            </a:r>
            <a:r>
              <a:rPr lang="en-US" sz="2400" dirty="0" err="1"/>
              <a:t>wt</a:t>
            </a:r>
            <a:r>
              <a:rPr lang="en-US" sz="2400" dirty="0"/>
              <a:t>% of niobium into the Hastelloy-N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A81808-B61A-2F4A-B2F3-2B75444DF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968503"/>
            <a:ext cx="5657702" cy="4157663"/>
          </a:xfrm>
        </p:spPr>
        <p:txBody>
          <a:bodyPr/>
          <a:lstStyle/>
          <a:p>
            <a:r>
              <a:rPr lang="en-US" sz="2400" dirty="0"/>
              <a:t>Another way to suppress the corrosion rate is by increasing the reducing conditions of the fuel, which is done by the increasing the UF3/UF4 ratio</a:t>
            </a:r>
          </a:p>
          <a:p>
            <a:r>
              <a:rPr lang="en-US" sz="2400" dirty="0"/>
              <a:t>This allows </a:t>
            </a:r>
            <a:r>
              <a:rPr lang="en-US" sz="2400" dirty="0" err="1"/>
              <a:t>Te</a:t>
            </a:r>
            <a:r>
              <a:rPr lang="en-US" sz="2400" dirty="0"/>
              <a:t> to be present as Te</a:t>
            </a:r>
            <a:r>
              <a:rPr lang="en-US" sz="2400" baseline="30000" dirty="0"/>
              <a:t>-2</a:t>
            </a:r>
            <a:r>
              <a:rPr lang="en-US" sz="2400" dirty="0"/>
              <a:t> rather than in an ‘oxidized’ metallic form, and this is less aggressive against the nickel-based alloys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D18760-0BC3-704C-A3F8-265535E21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275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A2E93-C703-9345-BB0B-F3742841E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 for MSR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ACBCE-2E37-AE48-9BA1-6AD0249A47A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The materials required fall into three main categories: (1) metallic components for primary and secondary circuits, (2) graphite (or other structural steels) in the core, and (3) materials for molten-salt fuel reprocessing systems</a:t>
            </a:r>
          </a:p>
          <a:p>
            <a:r>
              <a:rPr lang="en-US" sz="2400" dirty="0"/>
              <a:t>The metallic material used in constructing the primary circuit of an MSR will operate at temperatures up to 700–750C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4891B2-63C8-9943-83B6-A16AA15DCD5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Nitrogen can oxidize the outside of the material due to exposure to air</a:t>
            </a:r>
          </a:p>
          <a:p>
            <a:r>
              <a:rPr lang="en-US" sz="2400" dirty="0"/>
              <a:t>Operating lifetime of 30-50 </a:t>
            </a:r>
            <a:r>
              <a:rPr lang="en-US" sz="2400" dirty="0" err="1"/>
              <a:t>yrs</a:t>
            </a:r>
            <a:r>
              <a:rPr lang="en-US" sz="2400" dirty="0"/>
              <a:t>, with fluences of up to 8x10</a:t>
            </a:r>
            <a:r>
              <a:rPr lang="en-US" sz="2400" baseline="30000" dirty="0"/>
              <a:t>21</a:t>
            </a:r>
            <a:r>
              <a:rPr lang="en-US" sz="2400" dirty="0"/>
              <a:t> n/cm</a:t>
            </a:r>
            <a:r>
              <a:rPr lang="en-US" sz="2400" baseline="30000" dirty="0"/>
              <a:t>2</a:t>
            </a:r>
          </a:p>
          <a:p>
            <a:r>
              <a:rPr lang="en-US" sz="2400" dirty="0"/>
              <a:t>The metal must have moderate oxidation resistance, must resist corrosion by the salt, and must not be subject to severe embrittlement by neutrons</a:t>
            </a:r>
          </a:p>
          <a:p>
            <a:r>
              <a:rPr lang="en-US" sz="2400" dirty="0"/>
              <a:t>The material must shapeable, with wall thicknesses from &gt;1cm to less than 1mm, and weldable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A2814C-A7A5-D54F-A8AC-C3417263D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148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0F38A-B0F0-384E-9D0E-00823E066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Metallic Materials for MSR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A587A-4AB4-3A48-8985-1D387BB09A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Fairly extensive literature exists on corrosion of metal alloys by molten fluorides in convection or forced flow loops</a:t>
            </a:r>
          </a:p>
          <a:p>
            <a:r>
              <a:rPr lang="en-US" sz="2400" dirty="0"/>
              <a:t>Limited experimental efforts on irradiation-combined corrosion effects</a:t>
            </a:r>
          </a:p>
          <a:p>
            <a:r>
              <a:rPr lang="en-US" sz="2400" dirty="0"/>
              <a:t>Nickel-based and austenitic stainless steels were primarily investigated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9A58A-84C3-3241-A4F3-2674F22BA19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General knowledge:</a:t>
            </a:r>
          </a:p>
          <a:p>
            <a:r>
              <a:rPr lang="en-US" sz="2400" dirty="0"/>
              <a:t>Corrosion is associated with outward diffusion of Cr through the alloy</a:t>
            </a:r>
          </a:p>
          <a:p>
            <a:r>
              <a:rPr lang="en-US" sz="2400" dirty="0"/>
              <a:t>Corrosion rate is marked by initial rapid attack associated with dissolution of Cr and is largely driven by impurities in the salt</a:t>
            </a:r>
          </a:p>
          <a:p>
            <a:r>
              <a:rPr lang="en-US" sz="2400" dirty="0"/>
              <a:t>This is followed by a linear corrosion rate which is controlled by mass transfer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345EA0-6996-F34D-A758-FF7D592F1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163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0BED8-362B-6642-AFA1-8B2548C32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Metallic Materials for MSR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DC0A7-3000-274D-BB42-3DF9B5C22B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General knowledge:</a:t>
            </a:r>
          </a:p>
          <a:p>
            <a:r>
              <a:rPr lang="en-US" sz="2400" dirty="0"/>
              <a:t>Minor impurities in the salt can enhance corrosion by several orders of magnitude</a:t>
            </a:r>
          </a:p>
          <a:p>
            <a:r>
              <a:rPr lang="en-US" sz="2400" dirty="0"/>
              <a:t>Dissolution can be mitigated by a chemical control of the redox conditions in the salts</a:t>
            </a:r>
          </a:p>
          <a:p>
            <a:r>
              <a:rPr lang="en-US" sz="2400" dirty="0"/>
              <a:t>Stainless steels, Inconel 600, Hastelloy-B, and Hastelloy-W were explored, but either excessively corroded or had poor aging properties</a:t>
            </a:r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87B84F-C114-6441-AD7F-82697EA60D1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Hastelloy N was developed with a composition of Ni–16%Mo–7%Cr–5%Fe–0.05%C</a:t>
            </a:r>
          </a:p>
          <a:p>
            <a:r>
              <a:rPr lang="en-US" sz="2400" dirty="0"/>
              <a:t>Limited Cr is included to impart moderate oxidation resistance in air, but not high enough to lead to high corrosion rates in salt</a:t>
            </a:r>
          </a:p>
          <a:p>
            <a:r>
              <a:rPr lang="en-US" sz="2400" dirty="0"/>
              <a:t>Hastelloy N has excellent corrosion resistance to molten fluoride salts at temperatures considerably above those expected in MSR service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D8DFEA-44FB-0748-8D85-FD8D5BF8C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73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C52FD-D9A4-7B44-A21E-4326666A1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Metallic Materials for MSR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04088-86D4-E54A-873E-B0C61A53D4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Problems with Hastelloy-N</a:t>
            </a:r>
          </a:p>
          <a:p>
            <a:r>
              <a:rPr lang="en-US" sz="2400" dirty="0"/>
              <a:t>Is subject to irradiation hardening due to accumulation of He at grain boundaries</a:t>
            </a:r>
          </a:p>
          <a:p>
            <a:r>
              <a:rPr lang="en-US" sz="2400" dirty="0"/>
              <a:t>This is potentially mitigated through alloys with fine carbide precipitates to trap He</a:t>
            </a:r>
          </a:p>
          <a:p>
            <a:r>
              <a:rPr lang="en-US" sz="2400" dirty="0"/>
              <a:t>Tiny cracks formed on the inside surface of Hastelloy-N piping for the MSRE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6FFE8-79F7-B640-BA2A-8CDD41153D7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Intergranular cracks were due to </a:t>
            </a:r>
            <a:r>
              <a:rPr lang="en-US" sz="2400" dirty="0" err="1"/>
              <a:t>Te</a:t>
            </a:r>
            <a:r>
              <a:rPr lang="en-US" sz="2400" dirty="0"/>
              <a:t>, which can likely be controlled with appropriate redox conditions</a:t>
            </a:r>
          </a:p>
          <a:p>
            <a:r>
              <a:rPr lang="en-US" sz="2400" dirty="0"/>
              <a:t>Additions of </a:t>
            </a:r>
            <a:r>
              <a:rPr lang="en-US" sz="2400" dirty="0" err="1"/>
              <a:t>Ti</a:t>
            </a:r>
            <a:r>
              <a:rPr lang="en-US" sz="2400" dirty="0"/>
              <a:t> can aide in fine carbide precipitates, and additions of Nb can limit </a:t>
            </a:r>
            <a:r>
              <a:rPr lang="en-US" sz="2400" dirty="0" err="1"/>
              <a:t>Te</a:t>
            </a:r>
            <a:r>
              <a:rPr lang="en-US" sz="2400" dirty="0"/>
              <a:t> cracking</a:t>
            </a:r>
          </a:p>
          <a:p>
            <a:r>
              <a:rPr lang="en-US" sz="2400" dirty="0"/>
              <a:t>No alloys with both additions have been studied, but it is supposed to additions of 1% </a:t>
            </a:r>
            <a:r>
              <a:rPr lang="en-US" sz="2400" dirty="0" err="1"/>
              <a:t>Ti</a:t>
            </a:r>
            <a:r>
              <a:rPr lang="en-US" sz="2400" dirty="0"/>
              <a:t> and 1% Nb can sufficiently solve both problems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FB6FD9-43C6-6241-A878-3FCD78FCA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650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84B06-32EE-AE49-924A-D322C6ABE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51977-FB07-8C48-A95D-24C17469F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Intro to molten salts</a:t>
            </a:r>
          </a:p>
          <a:p>
            <a:r>
              <a:rPr lang="en-US" sz="2400" dirty="0"/>
              <a:t>Salt reactor designs and general benefits</a:t>
            </a:r>
          </a:p>
          <a:p>
            <a:r>
              <a:rPr lang="en-US" sz="2400" dirty="0"/>
              <a:t>Fluorides and chlorides salts for different applications</a:t>
            </a:r>
          </a:p>
          <a:p>
            <a:r>
              <a:rPr lang="en-US" sz="2400" dirty="0"/>
              <a:t>Requirements for fuel salts</a:t>
            </a:r>
          </a:p>
          <a:p>
            <a:r>
              <a:rPr lang="en-US" sz="2400" dirty="0"/>
              <a:t>Control of oxygen and redox conditions is critical to limit precipitation of the fuel and corrosion of the cladding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C4B28-BA21-EF4C-875A-5D4274D0C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726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90BD5-EFE3-2B45-8A2D-CC5BBE9BB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 for MSR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780A5-C581-6C48-83C6-956D05DEB9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Focus on graphite core</a:t>
            </a:r>
          </a:p>
          <a:p>
            <a:r>
              <a:rPr lang="en-US" sz="2400" dirty="0"/>
              <a:t>Graphite is the principal material other than salt in the core of the reference breeder reactor design with a thermal spectrum, or used as a reflector in fast designs</a:t>
            </a:r>
          </a:p>
          <a:p>
            <a:r>
              <a:rPr lang="en-US" sz="2400" dirty="0"/>
              <a:t>The graphite structures will operate in a fuel salt environment over a range of temperatures from 500 up to 800C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EBAC79-47A6-1F43-8849-365422CAC6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There are two main requirements in the graphite in MSRs: that both molten salt and xenon be excluded from open pore volume</a:t>
            </a:r>
          </a:p>
          <a:p>
            <a:r>
              <a:rPr lang="en-US" sz="2400" dirty="0"/>
              <a:t>Significant penetration of the graphite by the fuel salt would generate a local spot, leading to enhanced radiation damage to the graphite and perhaps local boiling of the salt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CBD549-9890-8946-BB0C-4310F14ED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55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9DDF-400D-1845-B7F4-AB4BB90E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Graphite for MSR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A47C5-204A-D649-8B02-230795E114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Extensive experimental work has demonstrated the compatibility of graphite with molten salts</a:t>
            </a:r>
          </a:p>
          <a:p>
            <a:r>
              <a:rPr lang="en-US" sz="2400" dirty="0"/>
              <a:t>Graphite undergoes the same shrinkage/turnaround processes during irradiation</a:t>
            </a:r>
          </a:p>
          <a:p>
            <a:r>
              <a:rPr lang="en-US" sz="2400" dirty="0"/>
              <a:t>For molten salts, post-turnaround graphite is of concern, due to the increased porosity allowing for salt ingress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050589-8319-3747-8C47-B2C9CDC6C2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This puts a cap on fast neutron fluence in graphite for salt systems at about 3E22 n/cm</a:t>
            </a:r>
            <a:r>
              <a:rPr lang="en-US" sz="2400" baseline="30000" dirty="0"/>
              <a:t>2</a:t>
            </a:r>
            <a:r>
              <a:rPr lang="en-US" sz="2400" dirty="0"/>
              <a:t>, which translates into about 3-4 years as a moderator in the MSBR</a:t>
            </a:r>
            <a:endParaRPr lang="en-US" sz="2400" baseline="30000" dirty="0"/>
          </a:p>
          <a:p>
            <a:r>
              <a:rPr lang="en-US" sz="2400" dirty="0"/>
              <a:t>Graphite needs to be surface-sealed to prevent Xe penetration</a:t>
            </a:r>
          </a:p>
          <a:p>
            <a:r>
              <a:rPr lang="en-US" sz="2400" baseline="30000" dirty="0"/>
              <a:t>135</a:t>
            </a:r>
            <a:r>
              <a:rPr lang="en-US" sz="2400" dirty="0"/>
              <a:t>Xe can diffuse into the graphite and function as a neutron poison</a:t>
            </a:r>
          </a:p>
          <a:p>
            <a:r>
              <a:rPr lang="en-US" sz="2400" dirty="0" err="1"/>
              <a:t>Pyrocarbon</a:t>
            </a:r>
            <a:r>
              <a:rPr lang="en-US" sz="2400" dirty="0"/>
              <a:t> sealing was explored, but led to more rapid turnaround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315BD-7AEB-CD42-8A71-15A10474E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930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90BD5-EFE3-2B45-8A2D-CC5BBE9BB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 for MSR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780A5-C581-6C48-83C6-956D05DEB9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Reprocessing materials</a:t>
            </a:r>
          </a:p>
          <a:p>
            <a:r>
              <a:rPr lang="en-US" sz="2400" dirty="0"/>
              <a:t>The key operations in fuel reprocessing are (1) removal of uranium from the fuel stream for immediate return to the reactor, and (2) removal fission products from the fuel solvent</a:t>
            </a:r>
          </a:p>
          <a:p>
            <a:r>
              <a:rPr lang="en-US" sz="2400" dirty="0"/>
              <a:t>One severe corrosive environment in this process includes salt at 550C with F2 and UF6, and so that an average valence of 4.5 exists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EBAC79-47A6-1F43-8849-365422CAC6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Other severe corrosive environment is at 650C with salt containing molten alloys of Bi, Li, Th, etc. with HF-F2 gases</a:t>
            </a:r>
          </a:p>
          <a:p>
            <a:r>
              <a:rPr lang="en-US" sz="2400" dirty="0"/>
              <a:t>The environment must be an inert gas or a vacuum to prevent deterioration of the reactive species of structural material to ensure long-term service</a:t>
            </a:r>
          </a:p>
          <a:p>
            <a:r>
              <a:rPr lang="en-US" sz="2400" dirty="0"/>
              <a:t>Typically, Ni or Ni-based alloys have been used for containment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CBD549-9890-8946-BB0C-4310F14ED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884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DC942-B6E1-4842-83D1-7CC421625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Salt Reactor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4E3EF-74B7-BA48-B98E-5AC632CFE8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968503"/>
            <a:ext cx="5731565" cy="4157663"/>
          </a:xfrm>
        </p:spPr>
        <p:txBody>
          <a:bodyPr/>
          <a:lstStyle/>
          <a:p>
            <a:r>
              <a:rPr lang="en-US" sz="2400" dirty="0"/>
              <a:t>AHTR: TRISO particles in graphite compact prismatic core with molten salt coolant</a:t>
            </a:r>
          </a:p>
          <a:p>
            <a:r>
              <a:rPr lang="en-US" sz="2400" dirty="0"/>
              <a:t>LSFR: solid fueled fast reactor with molten salt coolant</a:t>
            </a:r>
          </a:p>
          <a:p>
            <a:r>
              <a:rPr lang="en-US" sz="2400" dirty="0"/>
              <a:t>SSR: liquid fueled, non-flowing</a:t>
            </a:r>
          </a:p>
          <a:p>
            <a:r>
              <a:rPr lang="en-US" sz="2400" dirty="0"/>
              <a:t>Secondary Coolant Loop: may use nitrate, chloride, or fluoroborate salts, with different corrosion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BAAFA-DB02-404B-B166-C8D45947560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Materials for these systems either experience higher temperatures or higher flux/fluence requirements, and thus Hastelloy-N type materials may not be applicable</a:t>
            </a:r>
          </a:p>
          <a:p>
            <a:r>
              <a:rPr lang="en-US" sz="2400" dirty="0"/>
              <a:t>Potential options are 9Cr-1MoV coated in Ni, ODS Ni alloys, Ni-based superalloys, ODS Fe alloys, and Mo alloys</a:t>
            </a:r>
          </a:p>
          <a:p>
            <a:r>
              <a:rPr lang="en-US" sz="2400" dirty="0"/>
              <a:t>Stainless steels can be options for secondary loop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D2C5A8-99CB-0D41-8E08-213D2D698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57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BF7AC-77E3-F247-9F4E-945D10ACA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Chloride Salt Corrosion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EB60B-5F7E-E544-85FD-662B38FBF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968503"/>
            <a:ext cx="10561983" cy="1281593"/>
          </a:xfrm>
        </p:spPr>
        <p:txBody>
          <a:bodyPr/>
          <a:lstStyle/>
          <a:p>
            <a:r>
              <a:rPr lang="en-US" sz="2400" dirty="0"/>
              <a:t>Very little corrosion data is present for chloride salt systems</a:t>
            </a:r>
          </a:p>
          <a:p>
            <a:r>
              <a:rPr lang="en-US" sz="2400" dirty="0"/>
              <a:t>The existing data does not conform to expected trends</a:t>
            </a:r>
          </a:p>
          <a:p>
            <a:r>
              <a:rPr lang="en-US" sz="2400" dirty="0"/>
              <a:t>The effect of chromium content in the alloy does not seem to be an important factor, and the effect of temperature is not clear</a:t>
            </a:r>
          </a:p>
          <a:p>
            <a:r>
              <a:rPr lang="en-US" sz="2400" dirty="0"/>
              <a:t>These corrosion rates are comparable to fluoride salts with stainless steel, and are considerably higher than corrosion rates with Hastelloy-N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9DE2EB-8EA7-D745-BEE2-FEFFC06E65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82801" y="4525252"/>
            <a:ext cx="7305822" cy="202463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68CC5B-8A65-ED4E-804C-074FF242B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1796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BDC57-3073-184C-84B8-3CE90BA1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Na(ha)-Pu(ha)3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1DF589-FC3E-C643-B4F7-736AAD21B3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9600" y="2154324"/>
            <a:ext cx="5384800" cy="3786014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2CC0B9-EB72-454B-966E-410D1F4689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49582"/>
          <a:stretch/>
        </p:blipFill>
        <p:spPr>
          <a:xfrm>
            <a:off x="6128151" y="2154324"/>
            <a:ext cx="5819045" cy="378601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BB857C-DA5E-E44C-BE92-35FC78457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3502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BDC57-3073-184C-84B8-3CE90BA1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Na(ha)-U(ha)3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227F4B-02C4-8A43-902D-859F70B7E7B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49582"/>
          <a:stretch/>
        </p:blipFill>
        <p:spPr>
          <a:xfrm>
            <a:off x="6096000" y="2301229"/>
            <a:ext cx="5747473" cy="3739448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A98D487-24C7-5141-A1D8-D48A9DC7C13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 rot="16200000">
            <a:off x="1283295" y="1627535"/>
            <a:ext cx="3734863" cy="508225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57F08A-AA6B-3146-8BB9-E8FB858D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580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5780F-2860-5247-82FF-5F2659B1B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842A5-5591-F74D-95D3-50B208E19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10972800" cy="4157663"/>
          </a:xfrm>
        </p:spPr>
        <p:txBody>
          <a:bodyPr/>
          <a:lstStyle/>
          <a:p>
            <a:r>
              <a:rPr lang="en-US" sz="2000" dirty="0"/>
              <a:t>Distribution of fission products is a central safety issue, and fission products may be gaseous, solid, or dissolved</a:t>
            </a:r>
          </a:p>
          <a:p>
            <a:r>
              <a:rPr lang="en-US" sz="2000" dirty="0"/>
              <a:t>Gaseous species can be collected in the cover gas or sparge gas</a:t>
            </a:r>
          </a:p>
          <a:p>
            <a:r>
              <a:rPr lang="en-US" sz="2000" dirty="0"/>
              <a:t>The materials required fall into three main categories: (1) metallic components for primary and secondary circuits, (2) graphite (or other structural steels) in the core, and (3) materials for molten-salt fuel reprocessing systems</a:t>
            </a:r>
          </a:p>
          <a:p>
            <a:r>
              <a:rPr lang="en-US" sz="2000" dirty="0"/>
              <a:t>Primary focus on Ni-based alloys for a wide variety of salt-facing components</a:t>
            </a:r>
          </a:p>
          <a:p>
            <a:r>
              <a:rPr lang="en-US" sz="2000" dirty="0"/>
              <a:t>Graphite can be readily used and has experience in the core</a:t>
            </a:r>
          </a:p>
          <a:p>
            <a:r>
              <a:rPr lang="en-US" sz="2000" dirty="0"/>
              <a:t>Corrosion challenges change depending upon the reactor type/design</a:t>
            </a:r>
          </a:p>
          <a:p>
            <a:r>
              <a:rPr lang="en-US" sz="2000" dirty="0"/>
              <a:t>We still know relatively little about molten salts, especially regarding their fundamental thermophysical properties and their long-term corrosion behavior under irradiation</a:t>
            </a:r>
          </a:p>
          <a:p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3E089F-F593-A14A-9437-E11877BBF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56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14FAD-093F-1742-A5D9-812E3A10E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During Fission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11412-2806-EC45-8DBC-64EF23BF51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968503"/>
            <a:ext cx="7035209" cy="4157663"/>
          </a:xfrm>
        </p:spPr>
        <p:txBody>
          <a:bodyPr/>
          <a:lstStyle/>
          <a:p>
            <a:r>
              <a:rPr lang="en-US" sz="2400" dirty="0"/>
              <a:t>The fission process continuously alters the fuel salt redox conditions</a:t>
            </a:r>
          </a:p>
          <a:p>
            <a:r>
              <a:rPr lang="en-US" sz="2400" dirty="0"/>
              <a:t>When a U or Pu ion fissions, the available electrons will rearrange on each fission product to satisfy its valence requirements and produce either net oxidizing or reducing conditions in the melt</a:t>
            </a:r>
          </a:p>
          <a:p>
            <a:r>
              <a:rPr lang="en-US" sz="2400" dirty="0"/>
              <a:t>For UF4, four F ions are released; often fission products require less than four and thus there will be an excess of F ions with net oxidizing conditions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E1C536-9340-684D-AEDF-97C00AF9150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826330" y="1968503"/>
            <a:ext cx="3756070" cy="41576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50EE3E-3767-4E4E-8AFD-985FEB9F4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437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BDC57-3073-184C-84B8-3CE90BA1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Fission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2A207-DD9D-444F-8B50-F8248AA75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588000" cy="4157663"/>
          </a:xfrm>
        </p:spPr>
        <p:txBody>
          <a:bodyPr/>
          <a:lstStyle/>
          <a:p>
            <a:r>
              <a:rPr lang="en-US" sz="2400" dirty="0"/>
              <a:t>Distribution of fission products is a central safety issue</a:t>
            </a:r>
          </a:p>
          <a:p>
            <a:r>
              <a:rPr lang="en-US" sz="2400" dirty="0"/>
              <a:t>Fission products may be gaseous, solid, or dissolved</a:t>
            </a:r>
          </a:p>
          <a:p>
            <a:r>
              <a:rPr lang="en-US" sz="2400" dirty="0"/>
              <a:t>Alkali and alkaline earth fission products form stable salts – Rb, Cs, Sr, Ba</a:t>
            </a:r>
          </a:p>
          <a:p>
            <a:r>
              <a:rPr lang="en-US" sz="2400" dirty="0"/>
              <a:t>Lanthanides and some transition metals can form stable salts</a:t>
            </a:r>
          </a:p>
          <a:p>
            <a:r>
              <a:rPr lang="en-US" sz="2400" dirty="0"/>
              <a:t>Semi-noble fission products plate out on metal surfaces – Nb, Mo, Tc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01AAF9-8215-DD42-A148-CD10AF4AF6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A few elements are very sensitive to redox changes</a:t>
            </a:r>
          </a:p>
          <a:p>
            <a:r>
              <a:rPr lang="en-US" sz="2400" dirty="0"/>
              <a:t>May elect to actively remove gaseous fission products</a:t>
            </a:r>
          </a:p>
          <a:p>
            <a:pPr lvl="1"/>
            <a:r>
              <a:rPr lang="en-US" sz="2200" dirty="0"/>
              <a:t>Lowers the in-core accident source term</a:t>
            </a:r>
          </a:p>
          <a:p>
            <a:pPr lvl="1"/>
            <a:r>
              <a:rPr lang="en-US" sz="2200" dirty="0"/>
              <a:t>Requires cooling fission product traps</a:t>
            </a:r>
          </a:p>
          <a:p>
            <a:pPr lvl="1"/>
            <a:r>
              <a:rPr lang="en-US" sz="2200" dirty="0"/>
              <a:t>Bubble formation and collapse results in reactivity jumps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ADFA33-BE7D-CE4F-B517-7D9A72AB6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24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42514-D7E3-5F41-91DE-2F2D04155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Fission Product Plating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11B6E-EC40-B141-A9E7-F35287E063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Noble metals are insoluble in the fluoride salt and can be found in helium </a:t>
            </a:r>
            <a:r>
              <a:rPr lang="en-US" sz="2400" dirty="0" err="1"/>
              <a:t>sparge</a:t>
            </a:r>
            <a:r>
              <a:rPr lang="en-US" sz="2400" dirty="0"/>
              <a:t> gas, on the graphite, or deposited on the metallic surfaces of the primary circuit</a:t>
            </a:r>
          </a:p>
          <a:p>
            <a:r>
              <a:rPr lang="en-US" sz="2400" dirty="0"/>
              <a:t>The deposited material contributes to the heat generation from its decay even after the reactor shutdown, decreasing the overall safety of the MSR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D2472-141E-7545-AF41-E95D035763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The deposits on the graphite specimens in the case of thermal reactors absorb neutrons during the operation and lead to lower efficiency of the reactor</a:t>
            </a:r>
          </a:p>
          <a:p>
            <a:r>
              <a:rPr lang="en-US" sz="2400" dirty="0"/>
              <a:t>One way of avoiding this detrimental precipitation is to remove the insoluble fission products by helium bubbling before they interact with the structural materials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47D82B-C36A-8044-80EE-81F3927A0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505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BDC57-3073-184C-84B8-3CE90BA1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 Gas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2A207-DD9D-444F-8B50-F8248AA75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968503"/>
            <a:ext cx="6832923" cy="4157663"/>
          </a:xfrm>
        </p:spPr>
        <p:txBody>
          <a:bodyPr/>
          <a:lstStyle/>
          <a:p>
            <a:r>
              <a:rPr lang="en-US" sz="2200" dirty="0"/>
              <a:t>The cover gas (off-gas) handling system is a key element of any MSR</a:t>
            </a:r>
          </a:p>
          <a:p>
            <a:r>
              <a:rPr lang="en-US" sz="2200" dirty="0"/>
              <a:t>Fission gases such as xenon and krypton will readily escape the salt</a:t>
            </a:r>
          </a:p>
          <a:p>
            <a:r>
              <a:rPr lang="en-US" sz="2200" dirty="0"/>
              <a:t>Acidic gases may accumulate as a result of radiolysis</a:t>
            </a:r>
          </a:p>
          <a:p>
            <a:r>
              <a:rPr lang="en-US" sz="2200" dirty="0"/>
              <a:t>Tritium is formed by neutron interactions with light elements in the salt</a:t>
            </a:r>
          </a:p>
          <a:p>
            <a:r>
              <a:rPr lang="en-US" sz="2200" dirty="0"/>
              <a:t>The cover gas system will contain the radionuclides emerging from the free surface above the fuel salt as well as any sweep or sparging gases used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D78B60-141F-EA4C-AFDC-DA32FCCAB4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47110" y="2372811"/>
            <a:ext cx="4663555" cy="331036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EDA4BF-06F5-2A4D-AE3E-21F884468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57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BDC57-3073-184C-84B8-3CE90BA1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Tritium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2A207-DD9D-444F-8B50-F8248AA75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6224298" cy="4157663"/>
          </a:xfrm>
        </p:spPr>
        <p:txBody>
          <a:bodyPr/>
          <a:lstStyle/>
          <a:p>
            <a:r>
              <a:rPr lang="en-US" sz="2400" dirty="0"/>
              <a:t>Tritium production and control is an issue for Li-bearing salts</a:t>
            </a:r>
          </a:p>
          <a:p>
            <a:r>
              <a:rPr lang="en-US" sz="2400" dirty="0"/>
              <a:t>Tritium is produced by neutron reactions with lithium, beryllium, and fluorine as well as being a ternary fission product</a:t>
            </a:r>
          </a:p>
          <a:p>
            <a:r>
              <a:rPr lang="en-US" sz="2400" dirty="0"/>
              <a:t>Tritium can exist as ions or as TF, depending on redox conditions</a:t>
            </a:r>
          </a:p>
          <a:p>
            <a:r>
              <a:rPr lang="en-US" sz="2400" dirty="0"/>
              <a:t>Above 300C tritium will diffuse through structural materials</a:t>
            </a:r>
          </a:p>
          <a:p>
            <a:endParaRPr lang="en-US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56E40E-A1D0-D841-BF75-3919504AC7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33898" y="2102288"/>
            <a:ext cx="4748501" cy="343041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82A13A-E551-E34F-8807-30893A32D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27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86823-ACA7-B34F-889A-412F67BD8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Radiolytic Stability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442F0-9537-9944-AC40-1532EBEAA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599" y="1968503"/>
            <a:ext cx="7152168" cy="4157663"/>
          </a:xfrm>
        </p:spPr>
        <p:txBody>
          <a:bodyPr/>
          <a:lstStyle/>
          <a:p>
            <a:r>
              <a:rPr lang="en-US" sz="2200" dirty="0"/>
              <a:t>Radiolysis is the dissociation of molecules by ionizing radiation</a:t>
            </a:r>
          </a:p>
          <a:p>
            <a:r>
              <a:rPr lang="en-US" sz="2200" dirty="0"/>
              <a:t>Molten salts are highly radiolytically stable</a:t>
            </a:r>
          </a:p>
          <a:p>
            <a:r>
              <a:rPr lang="en-US" sz="2200" dirty="0"/>
              <a:t>Salts are combinations of strongly electronegative elements with strongly electropositive metals with very high bond energies</a:t>
            </a:r>
          </a:p>
          <a:p>
            <a:r>
              <a:rPr lang="en-US" sz="2200" dirty="0"/>
              <a:t>Formation energy of salts is more negative than metal fluorides</a:t>
            </a:r>
          </a:p>
          <a:p>
            <a:r>
              <a:rPr lang="en-US" sz="2200" dirty="0"/>
              <a:t>MSRE graphite and Hastelloy N exposed to coolant salt was clean after ~3 years of operation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908FA3-382A-374A-BF2E-107D4EDFB5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569200" y="1782991"/>
            <a:ext cx="4013200" cy="248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3C4445-5574-214D-A5FA-470B1E291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507" y="4272191"/>
            <a:ext cx="2888586" cy="24399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EF30C1-F3E6-D341-AEDB-0B6029B7E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788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8B980-20C5-864D-9572-55CFEB128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principal corrosion 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8E9ED-CADC-3E4D-BDD0-4627BFB2D4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10972800" cy="4157663"/>
          </a:xfrm>
        </p:spPr>
        <p:txBody>
          <a:bodyPr/>
          <a:lstStyle/>
          <a:p>
            <a:r>
              <a:rPr lang="en-US" sz="2800" dirty="0"/>
              <a:t>Reactions due to oxides on the metal</a:t>
            </a:r>
          </a:p>
          <a:p>
            <a:r>
              <a:rPr lang="en-US" sz="2800" dirty="0"/>
              <a:t>Reactions with dissolved impurities</a:t>
            </a:r>
          </a:p>
          <a:p>
            <a:r>
              <a:rPr lang="en-US" sz="2800" dirty="0"/>
              <a:t>Reactions with necessary constituents of the melt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AC235-1995-7042-8A9F-5107D935A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90474"/>
      </p:ext>
    </p:extLst>
  </p:cSld>
  <p:clrMapOvr>
    <a:masterClrMapping/>
  </p:clrMapOvr>
</p:sld>
</file>

<file path=ppt/theme/theme1.xml><?xml version="1.0" encoding="utf-8"?>
<a:theme xmlns:a="http://schemas.openxmlformats.org/drawingml/2006/main" name="1_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8653</TotalTime>
  <Words>2162</Words>
  <Application>Microsoft Macintosh PowerPoint</Application>
  <PresentationFormat>Widescreen</PresentationFormat>
  <Paragraphs>191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1_NCStateU-horizontal-left-logo</vt:lpstr>
      <vt:lpstr>NE 591: Advanced Reactor Materials</vt:lpstr>
      <vt:lpstr>Last Time</vt:lpstr>
      <vt:lpstr>Changes During Fission</vt:lpstr>
      <vt:lpstr>Fission Products</vt:lpstr>
      <vt:lpstr>Fission Product Plating</vt:lpstr>
      <vt:lpstr>Cover Gas</vt:lpstr>
      <vt:lpstr>Tritium</vt:lpstr>
      <vt:lpstr>Radiolytic Stability</vt:lpstr>
      <vt:lpstr>Three principal corrosion processes</vt:lpstr>
      <vt:lpstr>Protective coatings?</vt:lpstr>
      <vt:lpstr>Oxides and Impurities</vt:lpstr>
      <vt:lpstr>Dissolved Impurities</vt:lpstr>
      <vt:lpstr>Graphite Compatibility</vt:lpstr>
      <vt:lpstr>Constituents of the Melt</vt:lpstr>
      <vt:lpstr>Tellerium</vt:lpstr>
      <vt:lpstr>Materials for MSR systems</vt:lpstr>
      <vt:lpstr>Metallic Materials for MSR systems</vt:lpstr>
      <vt:lpstr>Metallic Materials for MSR systems</vt:lpstr>
      <vt:lpstr>Metallic Materials for MSR systems</vt:lpstr>
      <vt:lpstr>Materials for MSR systems</vt:lpstr>
      <vt:lpstr>Graphite for MSR systems</vt:lpstr>
      <vt:lpstr>Materials for MSR systems</vt:lpstr>
      <vt:lpstr>Other Salt Reactor Concepts</vt:lpstr>
      <vt:lpstr>Chloride Salt Corrosion</vt:lpstr>
      <vt:lpstr>Na(ha)-Pu(ha)3</vt:lpstr>
      <vt:lpstr>Na(ha)-U(ha)3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 591: Advanced Reactor Materials</dc:title>
  <dc:creator>Benjamin W. Beeler</dc:creator>
  <cp:lastModifiedBy>Benjamin W. Beeler</cp:lastModifiedBy>
  <cp:revision>62</cp:revision>
  <dcterms:created xsi:type="dcterms:W3CDTF">2021-06-30T18:29:00Z</dcterms:created>
  <dcterms:modified xsi:type="dcterms:W3CDTF">2021-10-07T14:23:28Z</dcterms:modified>
</cp:coreProperties>
</file>